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0C93E3F-4E5D-4CDF-9BB1-AF4C67483D8A}" type="datetimeFigureOut">
              <a:rPr lang="fr-FR" smtClean="0"/>
              <a:pPr/>
              <a:t>10/06/2025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21EB93-45D7-4C74-9C5B-CE0F4B66ED0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victor-hugo-colomiers.entmip.f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24744"/>
          </a:xfrm>
        </p:spPr>
        <p:txBody>
          <a:bodyPr>
            <a:normAutofit/>
          </a:bodyPr>
          <a:lstStyle/>
          <a:p>
            <a:r>
              <a:rPr lang="fr-FR" dirty="0"/>
              <a:t>Lycée International Victor Hugo</a:t>
            </a:r>
            <a:br>
              <a:rPr lang="fr-FR" dirty="0"/>
            </a:br>
            <a:r>
              <a:rPr lang="fr-FR" dirty="0"/>
              <a:t>Colomiers</a:t>
            </a:r>
          </a:p>
        </p:txBody>
      </p:sp>
      <p:pic>
        <p:nvPicPr>
          <p:cNvPr id="4" name="Espace réservé du contenu 3" descr="logo_lyc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96162" y="2107962"/>
            <a:ext cx="3315163" cy="341042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985864"/>
          </a:xfrm>
        </p:spPr>
        <p:txBody>
          <a:bodyPr/>
          <a:lstStyle/>
          <a:p>
            <a:r>
              <a:rPr lang="fr-FR" dirty="0"/>
              <a:t>EN ROUTE VERS UNE MENTION </a:t>
            </a:r>
          </a:p>
          <a:p>
            <a:r>
              <a:rPr lang="fr-FR" dirty="0"/>
              <a:t>« Section euro espagnol »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La section européenne  « espagnol »</a:t>
            </a:r>
          </a:p>
        </p:txBody>
      </p:sp>
      <p:pic>
        <p:nvPicPr>
          <p:cNvPr id="4" name="Image 3" descr="drapeau frança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250" y="3861048"/>
            <a:ext cx="2520702" cy="1728191"/>
          </a:xfrm>
          <a:prstGeom prst="rect">
            <a:avLst/>
          </a:prstGeom>
        </p:spPr>
      </p:pic>
      <p:pic>
        <p:nvPicPr>
          <p:cNvPr id="5" name="Image 4" descr="drapeau espagn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861048"/>
            <a:ext cx="2088232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Section européenne « espagnol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  <a:p>
            <a:r>
              <a:rPr lang="fr-FR" dirty="0"/>
              <a:t>Elèves LVA ou LVB espagnol en collège, </a:t>
            </a:r>
            <a:r>
              <a:rPr lang="fr-FR" dirty="0" err="1"/>
              <a:t>bilangue</a:t>
            </a:r>
            <a:r>
              <a:rPr lang="fr-FR" dirty="0"/>
              <a:t> ou pas, section euro espagnol ou pas</a:t>
            </a:r>
          </a:p>
          <a:p>
            <a:pPr>
              <a:buNone/>
            </a:pPr>
            <a:endParaRPr lang="fr-FR" dirty="0"/>
          </a:p>
          <a:p>
            <a:r>
              <a:rPr lang="fr-FR" b="1" dirty="0"/>
              <a:t>Elèves intéressés et motivés par l’étude de la langue et la culture hispaniques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Section européenne « espagnol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/>
              <a:t>Dossier à déposer </a:t>
            </a:r>
            <a:r>
              <a:rPr lang="fr-FR" b="1" dirty="0"/>
              <a:t>via le collège d’origine (centralisation des dossiers), l’élève de 3</a:t>
            </a:r>
            <a:r>
              <a:rPr lang="fr-FR" b="1" baseline="30000" dirty="0"/>
              <a:t>ème</a:t>
            </a:r>
            <a:r>
              <a:rPr lang="fr-FR" b="1" dirty="0"/>
              <a:t> le demande à son professeur de langue ou à son professeur principal – </a:t>
            </a:r>
            <a:r>
              <a:rPr lang="fr-FR" dirty="0"/>
              <a:t>Dossier à télécharger sur le site ENT du lycée Victor Hugo</a:t>
            </a:r>
          </a:p>
          <a:p>
            <a:pPr lvl="1">
              <a:buNone/>
            </a:pPr>
            <a:r>
              <a:rPr lang="fr-FR" dirty="0">
                <a:hlinkClick r:id="rId2"/>
              </a:rPr>
              <a:t>http://victor-hugo-colomiers.entmip.fr/</a:t>
            </a:r>
            <a:endParaRPr lang="fr-FR" dirty="0"/>
          </a:p>
          <a:p>
            <a:endParaRPr lang="fr-FR" b="1" dirty="0"/>
          </a:p>
          <a:p>
            <a:pPr lvl="1">
              <a:buNone/>
            </a:pPr>
            <a:endParaRPr lang="fr-FR" dirty="0"/>
          </a:p>
          <a:p>
            <a:pPr lvl="1">
              <a:buNone/>
            </a:pPr>
            <a:r>
              <a:rPr lang="fr-FR" dirty="0"/>
              <a:t>Dossier examiné par une commission interne au Lycée (lettre de motivation, bulletins, et avis du collège)</a:t>
            </a:r>
          </a:p>
          <a:p>
            <a:pPr lvl="1">
              <a:buNone/>
            </a:pPr>
            <a:endParaRPr lang="fr-FR" dirty="0"/>
          </a:p>
          <a:p>
            <a:pPr lvl="1">
              <a:buNone/>
            </a:pPr>
            <a:r>
              <a:rPr lang="fr-FR" dirty="0"/>
              <a:t>Décision de la commission donnée aux familles après les conseils de classe du 3</a:t>
            </a:r>
            <a:r>
              <a:rPr lang="fr-FR" baseline="30000" dirty="0"/>
              <a:t>ème</a:t>
            </a:r>
            <a:r>
              <a:rPr lang="fr-FR" dirty="0"/>
              <a:t> trimestre (passage en Classe de Seconde)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Section européenne « espagnol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  <a:p>
            <a:r>
              <a:rPr lang="fr-FR" dirty="0"/>
              <a:t>Participation au Festival </a:t>
            </a:r>
            <a:r>
              <a:rPr lang="fr-FR" b="1" dirty="0" err="1">
                <a:solidFill>
                  <a:srgbClr val="FF0000"/>
                </a:solidFill>
              </a:rPr>
              <a:t>Cinelatino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/>
              <a:t>de Toulouse (1 ou 2 jours à Toulouse, pendant le Festival, en mars)</a:t>
            </a:r>
          </a:p>
          <a:p>
            <a:pPr>
              <a:buNone/>
            </a:pPr>
            <a:endParaRPr lang="fr-FR" dirty="0"/>
          </a:p>
          <a:p>
            <a:r>
              <a:rPr lang="fr-FR" dirty="0"/>
              <a:t>Une expérience  d’</a:t>
            </a:r>
            <a:r>
              <a:rPr lang="fr-FR" b="1" dirty="0">
                <a:solidFill>
                  <a:srgbClr val="FF0000"/>
                </a:solidFill>
              </a:rPr>
              <a:t>échange avec un lycée </a:t>
            </a:r>
            <a:r>
              <a:rPr lang="fr-FR" dirty="0"/>
              <a:t>espagnol, à Cáceres (</a:t>
            </a:r>
            <a:r>
              <a:rPr lang="fr-FR" dirty="0" err="1"/>
              <a:t>Extrémadura</a:t>
            </a:r>
            <a:r>
              <a:rPr lang="fr-FR" dirty="0"/>
              <a:t>) d’environ 10 jours</a:t>
            </a:r>
          </a:p>
          <a:p>
            <a:endParaRPr lang="fr-FR" dirty="0"/>
          </a:p>
          <a:p>
            <a:r>
              <a:rPr lang="fr-FR" dirty="0"/>
              <a:t>Une rencontre avec un écrivain dans le cadre du festival </a:t>
            </a:r>
            <a:r>
              <a:rPr lang="fr-FR" b="1" dirty="0">
                <a:solidFill>
                  <a:srgbClr val="FF0000"/>
                </a:solidFill>
              </a:rPr>
              <a:t>Polar du Sud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Section européenne « espagnol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Contenu des enseignements :</a:t>
            </a:r>
          </a:p>
          <a:p>
            <a:pPr>
              <a:buNone/>
            </a:pPr>
            <a:endParaRPr lang="fr-FR" dirty="0"/>
          </a:p>
          <a:p>
            <a:pPr lvl="1"/>
            <a:r>
              <a:rPr lang="fr-FR" b="1" dirty="0"/>
              <a:t>Seconde</a:t>
            </a:r>
            <a:r>
              <a:rPr lang="fr-FR" dirty="0"/>
              <a:t> : 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3h</a:t>
            </a:r>
            <a:r>
              <a:rPr lang="fr-FR" dirty="0"/>
              <a:t> d’espagnol LVA + </a:t>
            </a:r>
            <a:r>
              <a:rPr lang="fr-FR" b="1" dirty="0"/>
              <a:t>1h</a:t>
            </a:r>
            <a:r>
              <a:rPr lang="fr-FR" dirty="0"/>
              <a:t> de littérature et civilisation espagnole  + </a:t>
            </a:r>
            <a:r>
              <a:rPr lang="fr-FR" b="1" dirty="0"/>
              <a:t>1h</a:t>
            </a:r>
            <a:r>
              <a:rPr lang="fr-FR" dirty="0"/>
              <a:t> d’histoire-géographie en espagnol</a:t>
            </a:r>
          </a:p>
          <a:p>
            <a:pPr lvl="1"/>
            <a:endParaRPr lang="fr-FR" dirty="0"/>
          </a:p>
          <a:p>
            <a:pPr lvl="1"/>
            <a:r>
              <a:rPr lang="fr-FR" b="1" dirty="0"/>
              <a:t>Première</a:t>
            </a:r>
            <a:r>
              <a:rPr lang="fr-FR" dirty="0"/>
              <a:t> : : 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3h</a:t>
            </a:r>
            <a:r>
              <a:rPr lang="fr-FR" dirty="0"/>
              <a:t> d’espagnol LVA + </a:t>
            </a:r>
            <a:r>
              <a:rPr lang="fr-FR" b="1" dirty="0"/>
              <a:t>1h</a:t>
            </a:r>
            <a:r>
              <a:rPr lang="fr-FR" dirty="0"/>
              <a:t> de littérature et civilisation espagnole + </a:t>
            </a:r>
            <a:r>
              <a:rPr lang="fr-FR" b="1" dirty="0"/>
              <a:t>1h</a:t>
            </a:r>
            <a:r>
              <a:rPr lang="fr-FR" dirty="0"/>
              <a:t> d’histoire-géographie en espagnol</a:t>
            </a:r>
          </a:p>
          <a:p>
            <a:pPr lvl="1"/>
            <a:endParaRPr lang="fr-FR" dirty="0"/>
          </a:p>
          <a:p>
            <a:pPr lvl="1"/>
            <a:r>
              <a:rPr lang="fr-FR" b="1" dirty="0"/>
              <a:t>Terminale</a:t>
            </a:r>
            <a:r>
              <a:rPr lang="fr-FR" dirty="0"/>
              <a:t> : </a:t>
            </a:r>
            <a:r>
              <a:rPr lang="fr-FR" b="1" dirty="0"/>
              <a:t>2h</a:t>
            </a:r>
            <a:r>
              <a:rPr lang="fr-FR" dirty="0"/>
              <a:t> d’espagnol LVA + </a:t>
            </a:r>
            <a:r>
              <a:rPr lang="fr-FR" b="1" dirty="0"/>
              <a:t>1h</a:t>
            </a:r>
            <a:r>
              <a:rPr lang="fr-FR" dirty="0"/>
              <a:t> de littérature et civilisation espagnole + </a:t>
            </a:r>
            <a:r>
              <a:rPr lang="fr-FR" b="1" dirty="0"/>
              <a:t>1</a:t>
            </a:r>
            <a:r>
              <a:rPr lang="fr-FR" dirty="0"/>
              <a:t>h d’histoire-géographie en espagnol.</a:t>
            </a:r>
          </a:p>
          <a:p>
            <a:pPr lvl="1"/>
            <a:endParaRPr lang="fr-FR" dirty="0"/>
          </a:p>
          <a:p>
            <a:pPr lv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Section européenne « espagnol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fr-FR" dirty="0"/>
              <a:t>Poursuite d’études : avec un niveau au moins B2 du CECRL en espagnol en fin de Terminale, poursuite d’études possible en cursus bilingues variés (histoire, économie, droit) selon des parcours binationaux (ex : UT1 Toulouse/Madrid)</a:t>
            </a:r>
          </a:p>
          <a:p>
            <a:r>
              <a:rPr lang="fr-FR" dirty="0"/>
              <a:t>Un plus pour la sélection future en classes préparatoires.</a:t>
            </a:r>
          </a:p>
          <a:p>
            <a:r>
              <a:rPr lang="fr-FR" dirty="0"/>
              <a:t>Un plus dans la sélection sur dossier pour le Postbac</a:t>
            </a:r>
          </a:p>
          <a:p>
            <a:r>
              <a:rPr lang="fr-FR" dirty="0"/>
              <a:t> Un enrichissement personnel…. en espagnol!   ;-)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</TotalTime>
  <Words>346</Words>
  <Application>Microsoft Office PowerPoint</Application>
  <PresentationFormat>Affichage à l'écran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Georgia</vt:lpstr>
      <vt:lpstr>Wingdings</vt:lpstr>
      <vt:lpstr>Wingdings 2</vt:lpstr>
      <vt:lpstr>Civil</vt:lpstr>
      <vt:lpstr>Lycée International Victor Hugo Colomiers</vt:lpstr>
      <vt:lpstr>La section européenne  « espagnol »</vt:lpstr>
      <vt:lpstr>Section européenne « espagnol »</vt:lpstr>
      <vt:lpstr>Section européenne « espagnol »</vt:lpstr>
      <vt:lpstr>Section européenne « espagnol »</vt:lpstr>
      <vt:lpstr>Section européenne « espagnol »</vt:lpstr>
      <vt:lpstr>Section européenne « espagnol 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Lycée International Victor Hugo Colomiers</dc:title>
  <dc:creator>Florence</dc:creator>
  <cp:lastModifiedBy>auderey</cp:lastModifiedBy>
  <cp:revision>41</cp:revision>
  <dcterms:created xsi:type="dcterms:W3CDTF">2015-03-04T15:53:48Z</dcterms:created>
  <dcterms:modified xsi:type="dcterms:W3CDTF">2025-06-10T11:33:51Z</dcterms:modified>
</cp:coreProperties>
</file>